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59" r:id="rId4"/>
    <p:sldId id="260" r:id="rId5"/>
    <p:sldId id="261" r:id="rId6"/>
    <p:sldId id="262" r:id="rId7"/>
  </p:sldIdLst>
  <p:sldSz cx="18288000" cy="10287000"/>
  <p:notesSz cx="18288000" cy="10287000"/>
  <p:custDataLst>
    <p:tags r:id="rId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4" d="100"/>
          <a:sy n="54" d="100"/>
        </p:scale>
        <p:origin x="114" y="54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tags" Target="tags/tag1.xml"/></Relationships>
</file>

<file path=ppt/media/hdphoto1.wdp>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435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0358438" y="0"/>
            <a:ext cx="7924800" cy="514350"/>
          </a:xfrm>
          <a:prstGeom prst="rect">
            <a:avLst/>
          </a:prstGeom>
        </p:spPr>
        <p:txBody>
          <a:bodyPr vert="horz" lIns="91440" tIns="45720" rIns="91440" bIns="45720" rtlCol="0"/>
          <a:lstStyle>
            <a:lvl1pPr algn="r">
              <a:defRPr sz="1200"/>
            </a:lvl1pPr>
          </a:lstStyle>
          <a:p>
            <a:fld id="{24659623-5DE9-45CE-8F08-B996C6191867}" type="datetimeFigureOut">
              <a:rPr lang="en-US" smtClean="0"/>
              <a:t>2/21/2022</a:t>
            </a:fld>
            <a:endParaRPr lang="en-US"/>
          </a:p>
        </p:txBody>
      </p:sp>
      <p:sp>
        <p:nvSpPr>
          <p:cNvPr id="4" name="Slide Image Placeholder 3"/>
          <p:cNvSpPr>
            <a:spLocks noGrp="1" noRot="1" noChangeAspect="1"/>
          </p:cNvSpPr>
          <p:nvPr>
            <p:ph type="sldImg" idx="2"/>
          </p:nvPr>
        </p:nvSpPr>
        <p:spPr>
          <a:xfrm>
            <a:off x="5715000" y="771525"/>
            <a:ext cx="6858000" cy="3857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828800" y="4886325"/>
            <a:ext cx="14630400" cy="46291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71063"/>
            <a:ext cx="7924800" cy="5143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0358438" y="9771063"/>
            <a:ext cx="7924800" cy="514350"/>
          </a:xfrm>
          <a:prstGeom prst="rect">
            <a:avLst/>
          </a:prstGeom>
        </p:spPr>
        <p:txBody>
          <a:bodyPr vert="horz" lIns="91440" tIns="45720" rIns="91440" bIns="45720" rtlCol="0" anchor="b"/>
          <a:lstStyle>
            <a:lvl1pPr algn="r">
              <a:defRPr sz="1200"/>
            </a:lvl1pPr>
          </a:lstStyle>
          <a:p>
            <a:fld id="{3B424D61-FA02-4833-8DC1-923D21038143}" type="slidenum">
              <a:rPr lang="en-US" smtClean="0"/>
              <a:t>‹#›</a:t>
            </a:fld>
            <a:endParaRPr lang="en-US"/>
          </a:p>
        </p:txBody>
      </p:sp>
    </p:spTree>
    <p:extLst>
      <p:ext uri="{BB962C8B-B14F-4D97-AF65-F5344CB8AC3E}">
        <p14:creationId xmlns:p14="http://schemas.microsoft.com/office/powerpoint/2010/main" val="799593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B424D61-FA02-4833-8DC1-923D21038143}" type="slidenum">
              <a:rPr lang="en-US" smtClean="0"/>
              <a:t>1</a:t>
            </a:fld>
            <a:endParaRPr lang="en-US"/>
          </a:p>
        </p:txBody>
      </p:sp>
    </p:spTree>
    <p:extLst>
      <p:ext uri="{BB962C8B-B14F-4D97-AF65-F5344CB8AC3E}">
        <p14:creationId xmlns:p14="http://schemas.microsoft.com/office/powerpoint/2010/main" val="1216960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B424D61-FA02-4833-8DC1-923D21038143}" type="slidenum">
              <a:rPr lang="en-US" smtClean="0"/>
              <a:t>2</a:t>
            </a:fld>
            <a:endParaRPr lang="en-US"/>
          </a:p>
        </p:txBody>
      </p:sp>
    </p:spTree>
    <p:extLst>
      <p:ext uri="{BB962C8B-B14F-4D97-AF65-F5344CB8AC3E}">
        <p14:creationId xmlns:p14="http://schemas.microsoft.com/office/powerpoint/2010/main" val="4255701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B424D61-FA02-4833-8DC1-923D21038143}" type="slidenum">
              <a:rPr lang="en-US" smtClean="0"/>
              <a:t>4</a:t>
            </a:fld>
            <a:endParaRPr lang="en-US"/>
          </a:p>
        </p:txBody>
      </p:sp>
    </p:spTree>
    <p:extLst>
      <p:ext uri="{BB962C8B-B14F-4D97-AF65-F5344CB8AC3E}">
        <p14:creationId xmlns:p14="http://schemas.microsoft.com/office/powerpoint/2010/main" val="4255701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B424D61-FA02-4833-8DC1-923D21038143}" type="slidenum">
              <a:rPr lang="en-US" smtClean="0"/>
              <a:t>5</a:t>
            </a:fld>
            <a:endParaRPr lang="en-US"/>
          </a:p>
        </p:txBody>
      </p:sp>
    </p:spTree>
    <p:extLst>
      <p:ext uri="{BB962C8B-B14F-4D97-AF65-F5344CB8AC3E}">
        <p14:creationId xmlns:p14="http://schemas.microsoft.com/office/powerpoint/2010/main" val="4255701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B424D61-FA02-4833-8DC1-923D21038143}" type="slidenum">
              <a:rPr lang="en-US" smtClean="0"/>
              <a:t>6</a:t>
            </a:fld>
            <a:endParaRPr lang="en-US"/>
          </a:p>
        </p:txBody>
      </p:sp>
    </p:spTree>
    <p:extLst>
      <p:ext uri="{BB962C8B-B14F-4D97-AF65-F5344CB8AC3E}">
        <p14:creationId xmlns:p14="http://schemas.microsoft.com/office/powerpoint/2010/main" val="1216960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chemeClr val="bg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5500" b="1" i="0">
                <a:solidFill>
                  <a:schemeClr val="bg1"/>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chemeClr val="bg1"/>
                </a:solidFill>
                <a:latin typeface="Arial"/>
                <a:cs typeface="Arial"/>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8562975" y="1052911"/>
            <a:ext cx="9725025" cy="0"/>
          </a:xfrm>
          <a:custGeom>
            <a:avLst/>
            <a:gdLst/>
            <a:ahLst/>
            <a:cxnLst/>
            <a:rect l="l" t="t" r="r" b="b"/>
            <a:pathLst>
              <a:path w="9725025">
                <a:moveTo>
                  <a:pt x="0" y="0"/>
                </a:moveTo>
                <a:lnTo>
                  <a:pt x="9725023" y="0"/>
                </a:lnTo>
              </a:path>
            </a:pathLst>
          </a:custGeom>
          <a:ln w="48422">
            <a:solidFill>
              <a:srgbClr val="4F1863"/>
            </a:solidFill>
          </a:ln>
        </p:spPr>
        <p:txBody>
          <a:bodyPr wrap="square" lIns="0" tIns="0" rIns="0" bIns="0" rtlCol="0"/>
          <a:lstStyle/>
          <a:p>
            <a:endParaRPr/>
          </a:p>
        </p:txBody>
      </p:sp>
      <p:sp>
        <p:nvSpPr>
          <p:cNvPr id="17" name="bk object 17"/>
          <p:cNvSpPr/>
          <p:nvPr/>
        </p:nvSpPr>
        <p:spPr>
          <a:xfrm>
            <a:off x="0" y="1052911"/>
            <a:ext cx="1028700" cy="0"/>
          </a:xfrm>
          <a:custGeom>
            <a:avLst/>
            <a:gdLst/>
            <a:ahLst/>
            <a:cxnLst/>
            <a:rect l="l" t="t" r="r" b="b"/>
            <a:pathLst>
              <a:path w="1028700">
                <a:moveTo>
                  <a:pt x="0" y="0"/>
                </a:moveTo>
                <a:lnTo>
                  <a:pt x="1028700" y="0"/>
                </a:lnTo>
              </a:path>
            </a:pathLst>
          </a:custGeom>
          <a:ln w="48422">
            <a:solidFill>
              <a:srgbClr val="4F1863"/>
            </a:solidFill>
          </a:ln>
        </p:spPr>
        <p:txBody>
          <a:bodyPr wrap="square" lIns="0" tIns="0" rIns="0" bIns="0" rtlCol="0"/>
          <a:lstStyle/>
          <a:p>
            <a:endParaRPr/>
          </a:p>
        </p:txBody>
      </p:sp>
      <p:sp>
        <p:nvSpPr>
          <p:cNvPr id="18" name="bk object 18"/>
          <p:cNvSpPr/>
          <p:nvPr/>
        </p:nvSpPr>
        <p:spPr>
          <a:xfrm>
            <a:off x="0" y="9281203"/>
            <a:ext cx="18288000" cy="0"/>
          </a:xfrm>
          <a:custGeom>
            <a:avLst/>
            <a:gdLst/>
            <a:ahLst/>
            <a:cxnLst/>
            <a:rect l="l" t="t" r="r" b="b"/>
            <a:pathLst>
              <a:path w="18288000">
                <a:moveTo>
                  <a:pt x="0" y="0"/>
                </a:moveTo>
                <a:lnTo>
                  <a:pt x="18287998" y="0"/>
                </a:lnTo>
              </a:path>
            </a:pathLst>
          </a:custGeom>
          <a:ln w="49452">
            <a:solidFill>
              <a:srgbClr val="4F1863"/>
            </a:solidFill>
          </a:ln>
        </p:spPr>
        <p:txBody>
          <a:bodyPr wrap="square" lIns="0" tIns="0" rIns="0" bIns="0" rtlCol="0"/>
          <a:lstStyle/>
          <a:p>
            <a:endParaRPr/>
          </a:p>
        </p:txBody>
      </p:sp>
      <p:sp>
        <p:nvSpPr>
          <p:cNvPr id="19" name="bk object 19"/>
          <p:cNvSpPr/>
          <p:nvPr/>
        </p:nvSpPr>
        <p:spPr>
          <a:xfrm>
            <a:off x="1028700" y="0"/>
            <a:ext cx="7534275" cy="6505575"/>
          </a:xfrm>
          <a:custGeom>
            <a:avLst/>
            <a:gdLst/>
            <a:ahLst/>
            <a:cxnLst/>
            <a:rect l="l" t="t" r="r" b="b"/>
            <a:pathLst>
              <a:path w="7534275" h="6505575">
                <a:moveTo>
                  <a:pt x="0" y="0"/>
                </a:moveTo>
                <a:lnTo>
                  <a:pt x="7534275" y="0"/>
                </a:lnTo>
                <a:lnTo>
                  <a:pt x="7534275" y="6505575"/>
                </a:lnTo>
                <a:lnTo>
                  <a:pt x="0" y="6505575"/>
                </a:lnTo>
                <a:lnTo>
                  <a:pt x="0" y="0"/>
                </a:lnTo>
                <a:close/>
              </a:path>
            </a:pathLst>
          </a:custGeom>
          <a:solidFill>
            <a:srgbClr val="4F1863"/>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6000" b="1" i="0">
                <a:solidFill>
                  <a:schemeClr val="bg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25B09-9275-481F-9230-DAAC5CA13B5B}"/>
              </a:ext>
            </a:extLst>
          </p:cNvPr>
          <p:cNvSpPr>
            <a:spLocks noGrp="1"/>
          </p:cNvSpPr>
          <p:nvPr>
            <p:ph type="title"/>
          </p:nvPr>
        </p:nvSpPr>
        <p:spPr>
          <a:xfrm>
            <a:off x="1247775" y="5458718"/>
            <a:ext cx="15773400" cy="1384995"/>
          </a:xfrm>
        </p:spPr>
        <p:txBody>
          <a:bodyPr anchor="b"/>
          <a:lstStyle>
            <a:lvl1pPr>
              <a:defRPr sz="9000"/>
            </a:lvl1pPr>
          </a:lstStyle>
          <a:p>
            <a:r>
              <a:rPr lang="en-US"/>
              <a:t>Click to edit Master title style</a:t>
            </a:r>
          </a:p>
        </p:txBody>
      </p:sp>
      <p:sp>
        <p:nvSpPr>
          <p:cNvPr id="3" name="Text Placeholder 2">
            <a:extLst>
              <a:ext uri="{FF2B5EF4-FFF2-40B4-BE49-F238E27FC236}">
                <a16:creationId xmlns:a16="http://schemas.microsoft.com/office/drawing/2014/main" id="{EDE1DD9A-0F72-4D5D-9C9B-87256E39E431}"/>
              </a:ext>
            </a:extLst>
          </p:cNvPr>
          <p:cNvSpPr>
            <a:spLocks noGrp="1"/>
          </p:cNvSpPr>
          <p:nvPr>
            <p:ph type="body" idx="1"/>
          </p:nvPr>
        </p:nvSpPr>
        <p:spPr>
          <a:xfrm>
            <a:off x="1247775" y="6884195"/>
            <a:ext cx="15773400" cy="553998"/>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A8872BF-E2AF-4291-884B-646AE9DAC2C9}"/>
              </a:ext>
            </a:extLst>
          </p:cNvPr>
          <p:cNvSpPr>
            <a:spLocks noGrp="1"/>
          </p:cNvSpPr>
          <p:nvPr>
            <p:ph type="dt" sz="half" idx="10"/>
          </p:nvPr>
        </p:nvSpPr>
        <p:spPr>
          <a:xfrm>
            <a:off x="914400" y="9566910"/>
            <a:ext cx="4206240" cy="276999"/>
          </a:xfrm>
        </p:spPr>
        <p:txBody>
          <a:bodyPr/>
          <a:lstStyle/>
          <a:p>
            <a:fld id="{A6449D82-6253-4D71-BD62-972315CC1FC8}" type="datetimeFigureOut">
              <a:rPr lang="en-US" smtClean="0"/>
              <a:t>2/21/2022</a:t>
            </a:fld>
            <a:endParaRPr lang="en-US"/>
          </a:p>
        </p:txBody>
      </p:sp>
      <p:sp>
        <p:nvSpPr>
          <p:cNvPr id="5" name="Footer Placeholder 4">
            <a:extLst>
              <a:ext uri="{FF2B5EF4-FFF2-40B4-BE49-F238E27FC236}">
                <a16:creationId xmlns:a16="http://schemas.microsoft.com/office/drawing/2014/main" id="{BFD45A7B-C604-4CBD-8676-38A87CE3B570}"/>
              </a:ext>
            </a:extLst>
          </p:cNvPr>
          <p:cNvSpPr>
            <a:spLocks noGrp="1"/>
          </p:cNvSpPr>
          <p:nvPr>
            <p:ph type="ftr" sz="quarter" idx="11"/>
          </p:nvPr>
        </p:nvSpPr>
        <p:spPr>
          <a:xfrm>
            <a:off x="6217920" y="9566910"/>
            <a:ext cx="5852160" cy="276999"/>
          </a:xfrm>
        </p:spPr>
        <p:txBody>
          <a:bodyPr/>
          <a:lstStyle/>
          <a:p>
            <a:endParaRPr lang="en-US"/>
          </a:p>
        </p:txBody>
      </p:sp>
      <p:sp>
        <p:nvSpPr>
          <p:cNvPr id="6" name="Slide Number Placeholder 5">
            <a:extLst>
              <a:ext uri="{FF2B5EF4-FFF2-40B4-BE49-F238E27FC236}">
                <a16:creationId xmlns:a16="http://schemas.microsoft.com/office/drawing/2014/main" id="{9A891E9B-D809-4BC3-9AB9-0991EA2AB0B5}"/>
              </a:ext>
            </a:extLst>
          </p:cNvPr>
          <p:cNvSpPr>
            <a:spLocks noGrp="1"/>
          </p:cNvSpPr>
          <p:nvPr>
            <p:ph type="sldNum" sz="quarter" idx="12"/>
          </p:nvPr>
        </p:nvSpPr>
        <p:spPr>
          <a:xfrm>
            <a:off x="13167361" y="9566910"/>
            <a:ext cx="4206240" cy="276999"/>
          </a:xfrm>
        </p:spPr>
        <p:txBody>
          <a:bodyPr/>
          <a:lstStyle/>
          <a:p>
            <a:fld id="{D7E2C728-AFC5-43F6-9AF5-E1D67C4656FF}" type="slidenum">
              <a:rPr lang="en-US" smtClean="0"/>
              <a:t>‹#›</a:t>
            </a:fld>
            <a:endParaRPr lang="en-US"/>
          </a:p>
        </p:txBody>
      </p:sp>
    </p:spTree>
    <p:extLst>
      <p:ext uri="{BB962C8B-B14F-4D97-AF65-F5344CB8AC3E}">
        <p14:creationId xmlns:p14="http://schemas.microsoft.com/office/powerpoint/2010/main" val="302450913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4426559" y="1226318"/>
            <a:ext cx="9434880" cy="939800"/>
          </a:xfrm>
          <a:prstGeom prst="rect">
            <a:avLst/>
          </a:prstGeom>
        </p:spPr>
        <p:txBody>
          <a:bodyPr wrap="square" lIns="0" tIns="0" rIns="0" bIns="0">
            <a:spAutoFit/>
          </a:bodyPr>
          <a:lstStyle>
            <a:lvl1pPr>
              <a:defRPr sz="6000" b="1" i="0">
                <a:solidFill>
                  <a:schemeClr val="bg1"/>
                </a:solidFill>
                <a:latin typeface="Arial"/>
                <a:cs typeface="Arial"/>
              </a:defRPr>
            </a:lvl1pPr>
          </a:lstStyle>
          <a:p>
            <a:endParaRPr/>
          </a:p>
        </p:txBody>
      </p:sp>
      <p:sp>
        <p:nvSpPr>
          <p:cNvPr id="3" name="Holder 3"/>
          <p:cNvSpPr>
            <a:spLocks noGrp="1"/>
          </p:cNvSpPr>
          <p:nvPr>
            <p:ph type="body" idx="1"/>
          </p:nvPr>
        </p:nvSpPr>
        <p:spPr>
          <a:xfrm>
            <a:off x="2765351" y="3520706"/>
            <a:ext cx="12757296" cy="2387600"/>
          </a:xfrm>
          <a:prstGeom prst="rect">
            <a:avLst/>
          </a:prstGeom>
        </p:spPr>
        <p:txBody>
          <a:bodyPr wrap="square" lIns="0" tIns="0" rIns="0" bIns="0">
            <a:spAutoFit/>
          </a:bodyPr>
          <a:lstStyle>
            <a:lvl1pPr>
              <a:defRPr sz="15500" b="1" i="0">
                <a:solidFill>
                  <a:schemeClr val="bg1"/>
                </a:solidFill>
                <a:latin typeface="Arial"/>
                <a:cs typeface="Aria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2/21/2022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mc:AlternateContent xmlns:mc="http://schemas.openxmlformats.org/markup-compatibility/2006" xmlns:p14="http://schemas.microsoft.com/office/powerpoint/2010/main">
    <mc:Choice Requires="p14">
      <p:transition spd="slow" p14:dur="2000">
        <p:sndAc>
          <p:endSnd/>
        </p:sndAc>
      </p:transition>
    </mc:Choice>
    <mc:Fallback xmlns="">
      <p:transition spd="slow">
        <p:sndAc>
          <p:endSnd/>
        </p:sndAc>
      </p:transition>
    </mc:Fallback>
  </mc:AlternateConten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researchgate.net/institution/University_of_Tasmania" TargetMode="External"/><Relationship Id="rId3" Type="http://schemas.openxmlformats.org/officeDocument/2006/relationships/image" Target="../media/image1.png"/><Relationship Id="rId7"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hyperlink" Target="https://www.qwas.ca/" TargetMode="External"/><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www.qwas.ca/"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54640" y="189363"/>
            <a:ext cx="18288000" cy="10287000"/>
          </a:xfrm>
          <a:prstGeom prst="rect">
            <a:avLst/>
          </a:prstGeom>
          <a:blipFill>
            <a:blip r:embed="rId3" cstate="print"/>
            <a:stretch>
              <a:fillRect/>
            </a:stretch>
          </a:blipFill>
        </p:spPr>
        <p:txBody>
          <a:bodyPr wrap="square" lIns="0" tIns="0" rIns="0" bIns="0" rtlCol="0"/>
          <a:lstStyle/>
          <a:p>
            <a:endParaRPr dirty="0"/>
          </a:p>
        </p:txBody>
      </p:sp>
      <p:sp>
        <p:nvSpPr>
          <p:cNvPr id="4" name="object 4"/>
          <p:cNvSpPr txBox="1">
            <a:spLocks noGrp="1"/>
          </p:cNvSpPr>
          <p:nvPr>
            <p:ph type="body" idx="1"/>
          </p:nvPr>
        </p:nvSpPr>
        <p:spPr>
          <a:xfrm>
            <a:off x="190499" y="2194095"/>
            <a:ext cx="17144999" cy="2398092"/>
          </a:xfrm>
          <a:prstGeom prst="rect">
            <a:avLst/>
          </a:prstGeom>
        </p:spPr>
        <p:txBody>
          <a:bodyPr vert="horz" wrap="square" lIns="0" tIns="12700" rIns="0" bIns="0" rtlCol="0">
            <a:spAutoFit/>
          </a:bodyPr>
          <a:lstStyle/>
          <a:p>
            <a:pPr marL="12700">
              <a:lnSpc>
                <a:spcPct val="100000"/>
              </a:lnSpc>
              <a:spcBef>
                <a:spcPts val="100"/>
              </a:spcBef>
            </a:pPr>
            <a:r>
              <a:rPr lang="en-US" spc="-75" dirty="0"/>
              <a:t>Business Strategy</a:t>
            </a:r>
            <a:endParaRPr spc="170" dirty="0">
              <a:hlinkClick r:id="rId4"/>
            </a:endParaRPr>
          </a:p>
        </p:txBody>
      </p:sp>
      <p:pic>
        <p:nvPicPr>
          <p:cNvPr id="6" name="Picture 5"/>
          <p:cNvPicPr>
            <a:picLocks noChangeAspect="1"/>
          </p:cNvPicPr>
          <p:nvPr/>
        </p:nvPicPr>
        <p:blipFill>
          <a:blip r:embed="rId5">
            <a:duotone>
              <a:schemeClr val="accent5">
                <a:shade val="45000"/>
                <a:satMod val="135000"/>
              </a:schemeClr>
              <a:prstClr val="white"/>
            </a:duotone>
            <a:extLst>
              <a:ext uri="{BEBA8EAE-BF5A-486C-A8C5-ECC9F3942E4B}">
                <a14:imgProps xmlns:a14="http://schemas.microsoft.com/office/drawing/2010/main">
                  <a14:imgLayer r:embed="rId6">
                    <a14:imgEffect>
                      <a14:sharpenSoften amount="50000"/>
                    </a14:imgEffect>
                    <a14:imgEffect>
                      <a14:colorTemperature colorTemp="8800"/>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81001" y="342900"/>
            <a:ext cx="2212258" cy="1371600"/>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73600" y="4457700"/>
            <a:ext cx="8940800" cy="50292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3" name="TextBox 2">
            <a:extLst>
              <a:ext uri="{FF2B5EF4-FFF2-40B4-BE49-F238E27FC236}">
                <a16:creationId xmlns:a16="http://schemas.microsoft.com/office/drawing/2014/main" id="{8557C0B4-6CBB-4140-B3B7-B5C819AB9BE2}"/>
              </a:ext>
            </a:extLst>
          </p:cNvPr>
          <p:cNvSpPr txBox="1"/>
          <p:nvPr/>
        </p:nvSpPr>
        <p:spPr>
          <a:xfrm>
            <a:off x="190498" y="4991100"/>
            <a:ext cx="4914901" cy="2400657"/>
          </a:xfrm>
          <a:prstGeom prst="rect">
            <a:avLst/>
          </a:prstGeom>
          <a:noFill/>
        </p:spPr>
        <p:txBody>
          <a:bodyPr wrap="square" rtlCol="0">
            <a:spAutoFit/>
          </a:bodyPr>
          <a:lstStyle/>
          <a:p>
            <a:r>
              <a:rPr lang="en-US" sz="3200" b="1" dirty="0">
                <a:solidFill>
                  <a:schemeClr val="bg1"/>
                </a:solidFill>
              </a:rPr>
              <a:t>Ali </a:t>
            </a:r>
            <a:r>
              <a:rPr lang="en-US" sz="3200" b="1" dirty="0" err="1">
                <a:solidFill>
                  <a:schemeClr val="bg1"/>
                </a:solidFill>
              </a:rPr>
              <a:t>Alavi</a:t>
            </a:r>
            <a:endParaRPr lang="en-US" sz="3200" b="1" dirty="0">
              <a:solidFill>
                <a:schemeClr val="bg1"/>
              </a:solidFill>
            </a:endParaRPr>
          </a:p>
          <a:p>
            <a:endParaRPr lang="en-US" sz="2000" b="1" dirty="0">
              <a:solidFill>
                <a:schemeClr val="bg1"/>
              </a:solidFill>
            </a:endParaRPr>
          </a:p>
          <a:p>
            <a:r>
              <a:rPr lang="en-US" sz="2000" b="1" u="sng" dirty="0">
                <a:solidFill>
                  <a:schemeClr val="bg1"/>
                </a:solidFill>
                <a:hlinkClick r:id="rId8">
                  <a:extLst>
                    <a:ext uri="{A12FA001-AC4F-418D-AE19-62706E023703}">
                      <ahyp:hlinkClr xmlns:ahyp="http://schemas.microsoft.com/office/drawing/2018/hyperlinkcolor" val="tx"/>
                    </a:ext>
                  </a:extLst>
                </a:hlinkClick>
              </a:rPr>
              <a:t>University of Tasmania · School of Information and Communication Technology (ICT)</a:t>
            </a:r>
          </a:p>
          <a:p>
            <a:pPr fontAlgn="b"/>
            <a:r>
              <a:rPr lang="en-US" sz="2000" b="1" dirty="0">
                <a:solidFill>
                  <a:schemeClr val="bg1"/>
                </a:solidFill>
              </a:rPr>
              <a:t>BEng, MBA, </a:t>
            </a:r>
            <a:r>
              <a:rPr lang="en-US" sz="2000" b="1" dirty="0" err="1">
                <a:solidFill>
                  <a:schemeClr val="bg1"/>
                </a:solidFill>
              </a:rPr>
              <a:t>GradCert</a:t>
            </a:r>
            <a:r>
              <a:rPr lang="en-US" sz="2000" b="1" dirty="0">
                <a:solidFill>
                  <a:schemeClr val="bg1"/>
                </a:solidFill>
              </a:rPr>
              <a:t>, PhD</a:t>
            </a:r>
          </a:p>
          <a:p>
            <a:endParaRPr lang="en-US" b="1" dirty="0">
              <a:solidFill>
                <a:schemeClr val="bg1"/>
              </a:solidFill>
            </a:endParaRPr>
          </a:p>
        </p:txBody>
      </p:sp>
      <p:pic>
        <p:nvPicPr>
          <p:cNvPr id="7" name="Picture 6">
            <a:extLst>
              <a:ext uri="{FF2B5EF4-FFF2-40B4-BE49-F238E27FC236}">
                <a16:creationId xmlns:a16="http://schemas.microsoft.com/office/drawing/2014/main" id="{6E867487-795B-4E08-801D-AAFBA72E262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001999" y="367553"/>
            <a:ext cx="1905000" cy="1905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prstGeom prst="rect">
            <a:avLst/>
          </a:prstGeom>
          <a:blipFill>
            <a:blip r:embed="rId3" cstate="print"/>
            <a:stretch>
              <a:fillRect/>
            </a:stretch>
          </a:blipFill>
        </p:spPr>
        <p:txBody>
          <a:bodyPr wrap="square" lIns="0" tIns="0" rIns="0" bIns="0" rtlCol="0"/>
          <a:lstStyle/>
          <a:p>
            <a:endParaRPr/>
          </a:p>
        </p:txBody>
      </p:sp>
      <p:sp>
        <p:nvSpPr>
          <p:cNvPr id="3" name="object 3"/>
          <p:cNvSpPr/>
          <p:nvPr/>
        </p:nvSpPr>
        <p:spPr>
          <a:xfrm>
            <a:off x="-35859" y="-17"/>
            <a:ext cx="13144500" cy="10287000"/>
          </a:xfrm>
          <a:custGeom>
            <a:avLst/>
            <a:gdLst/>
            <a:ahLst/>
            <a:cxnLst/>
            <a:rect l="l" t="t" r="r" b="b"/>
            <a:pathLst>
              <a:path w="13144500" h="10287000">
                <a:moveTo>
                  <a:pt x="0" y="0"/>
                </a:moveTo>
                <a:lnTo>
                  <a:pt x="13144500" y="0"/>
                </a:lnTo>
                <a:lnTo>
                  <a:pt x="13144500" y="10287000"/>
                </a:lnTo>
                <a:lnTo>
                  <a:pt x="0" y="10287000"/>
                </a:lnTo>
                <a:lnTo>
                  <a:pt x="0" y="0"/>
                </a:lnTo>
                <a:close/>
              </a:path>
            </a:pathLst>
          </a:custGeom>
          <a:solidFill>
            <a:schemeClr val="bg1">
              <a:lumMod val="65000"/>
            </a:schemeClr>
          </a:solidFill>
        </p:spPr>
        <p:txBody>
          <a:bodyPr wrap="square" lIns="0" tIns="0" rIns="0" bIns="0" rtlCol="0"/>
          <a:lstStyle/>
          <a:p>
            <a:endParaRPr lang="en-US" sz="2800" b="1" spc="105" dirty="0">
              <a:solidFill>
                <a:srgbClr val="4F1863"/>
              </a:solidFill>
            </a:endParaRPr>
          </a:p>
          <a:p>
            <a:r>
              <a:rPr lang="en-US" sz="2800" b="1" spc="105" dirty="0">
                <a:solidFill>
                  <a:srgbClr val="4F1863"/>
                </a:solidFill>
              </a:rPr>
              <a:t>What is business strategy?</a:t>
            </a:r>
            <a:endParaRPr sz="2800" b="1" dirty="0"/>
          </a:p>
        </p:txBody>
      </p:sp>
      <p:sp>
        <p:nvSpPr>
          <p:cNvPr id="4" name="object 4"/>
          <p:cNvSpPr/>
          <p:nvPr/>
        </p:nvSpPr>
        <p:spPr>
          <a:xfrm>
            <a:off x="0" y="1052821"/>
            <a:ext cx="12195175" cy="0"/>
          </a:xfrm>
          <a:custGeom>
            <a:avLst/>
            <a:gdLst/>
            <a:ahLst/>
            <a:cxnLst/>
            <a:rect l="l" t="t" r="r" b="b"/>
            <a:pathLst>
              <a:path w="12195175">
                <a:moveTo>
                  <a:pt x="0" y="0"/>
                </a:moveTo>
                <a:lnTo>
                  <a:pt x="12195111" y="0"/>
                </a:lnTo>
              </a:path>
            </a:pathLst>
          </a:custGeom>
          <a:ln w="48243">
            <a:solidFill>
              <a:srgbClr val="4F1863"/>
            </a:solidFill>
          </a:ln>
        </p:spPr>
        <p:txBody>
          <a:bodyPr wrap="square" lIns="0" tIns="0" rIns="0" bIns="0" rtlCol="0"/>
          <a:lstStyle/>
          <a:p>
            <a:endParaRPr/>
          </a:p>
        </p:txBody>
      </p:sp>
      <p:sp>
        <p:nvSpPr>
          <p:cNvPr id="5" name="object 5"/>
          <p:cNvSpPr/>
          <p:nvPr/>
        </p:nvSpPr>
        <p:spPr>
          <a:xfrm>
            <a:off x="12170386" y="1076943"/>
            <a:ext cx="0" cy="9210040"/>
          </a:xfrm>
          <a:custGeom>
            <a:avLst/>
            <a:gdLst/>
            <a:ahLst/>
            <a:cxnLst/>
            <a:rect l="l" t="t" r="r" b="b"/>
            <a:pathLst>
              <a:path h="9210040">
                <a:moveTo>
                  <a:pt x="0" y="0"/>
                </a:moveTo>
                <a:lnTo>
                  <a:pt x="0" y="9209455"/>
                </a:lnTo>
              </a:path>
            </a:pathLst>
          </a:custGeom>
          <a:ln w="49448">
            <a:solidFill>
              <a:srgbClr val="4F1863"/>
            </a:solidFill>
          </a:ln>
        </p:spPr>
        <p:txBody>
          <a:bodyPr wrap="square" lIns="0" tIns="0" rIns="0" bIns="0" rtlCol="0"/>
          <a:lstStyle/>
          <a:p>
            <a:endParaRPr/>
          </a:p>
        </p:txBody>
      </p:sp>
      <p:sp>
        <p:nvSpPr>
          <p:cNvPr id="6" name="object 6"/>
          <p:cNvSpPr txBox="1">
            <a:spLocks noGrp="1"/>
          </p:cNvSpPr>
          <p:nvPr>
            <p:ph type="title"/>
          </p:nvPr>
        </p:nvSpPr>
        <p:spPr>
          <a:xfrm>
            <a:off x="609600" y="2476500"/>
            <a:ext cx="9906000" cy="6045245"/>
          </a:xfrm>
          <a:prstGeom prst="rect">
            <a:avLst/>
          </a:prstGeom>
        </p:spPr>
        <p:txBody>
          <a:bodyPr vert="horz" wrap="square" lIns="0" tIns="12700" rIns="0" bIns="0" rtlCol="0">
            <a:spAutoFit/>
          </a:bodyPr>
          <a:lstStyle/>
          <a:p>
            <a:pPr marL="12700" algn="just">
              <a:lnSpc>
                <a:spcPct val="100000"/>
              </a:lnSpc>
              <a:spcBef>
                <a:spcPts val="100"/>
              </a:spcBef>
            </a:pPr>
            <a:br>
              <a:rPr lang="en-US" sz="2800" spc="105" dirty="0">
                <a:solidFill>
                  <a:srgbClr val="4F1863"/>
                </a:solidFill>
              </a:rPr>
            </a:br>
            <a:br>
              <a:rPr lang="en-US" sz="2800" spc="105" dirty="0">
                <a:solidFill>
                  <a:srgbClr val="4F1863"/>
                </a:solidFill>
              </a:rPr>
            </a:br>
            <a:r>
              <a:rPr lang="en-US" sz="2800" spc="105" dirty="0">
                <a:solidFill>
                  <a:srgbClr val="4F1863"/>
                </a:solidFill>
              </a:rPr>
              <a:t>Business strategy is vital for any company seeking to grow its business in a strategic manner, but what exactly is a business strategy? </a:t>
            </a:r>
            <a:br>
              <a:rPr lang="en-US" sz="2800" spc="105" dirty="0">
                <a:solidFill>
                  <a:srgbClr val="4F1863"/>
                </a:solidFill>
              </a:rPr>
            </a:br>
            <a:br>
              <a:rPr lang="en-US" sz="2800" spc="105" dirty="0">
                <a:solidFill>
                  <a:srgbClr val="4F1863"/>
                </a:solidFill>
              </a:rPr>
            </a:br>
            <a:r>
              <a:rPr lang="en-US" sz="2800" spc="105" dirty="0">
                <a:solidFill>
                  <a:srgbClr val="4F1863"/>
                </a:solidFill>
              </a:rPr>
              <a:t>Put simply, Business strategy is a clear set of plans, actions and goals that outlines how a business will compete in a particular market, or markets, with a product or number of products or services.</a:t>
            </a:r>
            <a:br>
              <a:rPr lang="en-US" sz="2800" spc="105" dirty="0">
                <a:solidFill>
                  <a:srgbClr val="4F1863"/>
                </a:solidFill>
              </a:rPr>
            </a:br>
            <a:br>
              <a:rPr lang="en-US" sz="2800" spc="105" dirty="0">
                <a:solidFill>
                  <a:srgbClr val="4F1863"/>
                </a:solidFill>
              </a:rPr>
            </a:br>
            <a:r>
              <a:rPr lang="en-US" sz="2800" spc="105" dirty="0">
                <a:solidFill>
                  <a:srgbClr val="4F1863"/>
                </a:solidFill>
              </a:rPr>
              <a:t>But while simple to understand in theory, developing a good business strategy - and then actually implementing it - is no easy task.</a:t>
            </a:r>
            <a:endParaRPr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48200" y="1028700"/>
            <a:ext cx="9829800" cy="1846659"/>
          </a:xfrm>
          <a:solidFill>
            <a:schemeClr val="bg1">
              <a:lumMod val="65000"/>
            </a:schemeClr>
          </a:solidFill>
        </p:spPr>
        <p:txBody>
          <a:bodyPr/>
          <a:lstStyle/>
          <a:p>
            <a:pPr algn="just"/>
            <a:r>
              <a:rPr lang="en-US" dirty="0"/>
              <a:t>SO, HOW DO YOU PLAN A BUSINESS STRATEGY...?</a:t>
            </a:r>
          </a:p>
        </p:txBody>
      </p:sp>
      <p:sp>
        <p:nvSpPr>
          <p:cNvPr id="3" name="Rectangle 2"/>
          <p:cNvSpPr/>
          <p:nvPr/>
        </p:nvSpPr>
        <p:spPr>
          <a:xfrm>
            <a:off x="990600" y="6667500"/>
            <a:ext cx="14630400" cy="2246769"/>
          </a:xfrm>
          <a:prstGeom prst="rect">
            <a:avLst/>
          </a:prstGeom>
          <a:ln>
            <a:solidFill>
              <a:schemeClr val="bg1">
                <a:lumMod val="65000"/>
              </a:schemeClr>
            </a:solidFill>
          </a:ln>
        </p:spPr>
        <p:txBody>
          <a:bodyPr wrap="square">
            <a:spAutoFit/>
          </a:bodyPr>
          <a:lstStyle/>
          <a:p>
            <a:pPr algn="just"/>
            <a:r>
              <a:rPr lang="en-US" sz="2800" b="1" dirty="0"/>
              <a:t>A business strategy must take into account a number of factors including the market, competitors, and the business environment, as well as the company's structure, strengths and weaknesses. It should also be flexible enough to handle change. Planning and preparing a business strategy therefore requires strong skills in strategic planning and business analysis, as well as a good understanding of functions like marketing, sales, and distribution.</a:t>
            </a:r>
          </a:p>
        </p:txBody>
      </p:sp>
    </p:spTree>
    <p:extLst>
      <p:ext uri="{BB962C8B-B14F-4D97-AF65-F5344CB8AC3E}">
        <p14:creationId xmlns:p14="http://schemas.microsoft.com/office/powerpoint/2010/main" val="3480857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prstGeom prst="rect">
            <a:avLst/>
          </a:prstGeom>
          <a:blipFill>
            <a:blip r:embed="rId3" cstate="print"/>
            <a:stretch>
              <a:fillRect/>
            </a:stretch>
          </a:blipFill>
        </p:spPr>
        <p:txBody>
          <a:bodyPr wrap="square" lIns="0" tIns="0" rIns="0" bIns="0" rtlCol="0"/>
          <a:lstStyle/>
          <a:p>
            <a:endParaRPr/>
          </a:p>
        </p:txBody>
      </p:sp>
      <p:sp>
        <p:nvSpPr>
          <p:cNvPr id="3" name="object 3"/>
          <p:cNvSpPr/>
          <p:nvPr/>
        </p:nvSpPr>
        <p:spPr>
          <a:xfrm>
            <a:off x="0" y="0"/>
            <a:ext cx="13144500" cy="10287000"/>
          </a:xfrm>
          <a:custGeom>
            <a:avLst/>
            <a:gdLst/>
            <a:ahLst/>
            <a:cxnLst/>
            <a:rect l="l" t="t" r="r" b="b"/>
            <a:pathLst>
              <a:path w="13144500" h="10287000">
                <a:moveTo>
                  <a:pt x="0" y="0"/>
                </a:moveTo>
                <a:lnTo>
                  <a:pt x="13144500" y="0"/>
                </a:lnTo>
                <a:lnTo>
                  <a:pt x="13144500" y="10287000"/>
                </a:lnTo>
                <a:lnTo>
                  <a:pt x="0" y="10287000"/>
                </a:lnTo>
                <a:lnTo>
                  <a:pt x="0" y="0"/>
                </a:lnTo>
                <a:close/>
              </a:path>
            </a:pathLst>
          </a:custGeom>
          <a:solidFill>
            <a:schemeClr val="bg1">
              <a:lumMod val="65000"/>
            </a:schemeClr>
          </a:solidFill>
        </p:spPr>
        <p:txBody>
          <a:bodyPr wrap="square" lIns="0" tIns="0" rIns="0" bIns="0" rtlCol="0"/>
          <a:lstStyle/>
          <a:p>
            <a:endParaRPr dirty="0"/>
          </a:p>
        </p:txBody>
      </p:sp>
      <p:sp>
        <p:nvSpPr>
          <p:cNvPr id="4" name="object 4"/>
          <p:cNvSpPr/>
          <p:nvPr/>
        </p:nvSpPr>
        <p:spPr>
          <a:xfrm>
            <a:off x="0" y="1052821"/>
            <a:ext cx="12195175" cy="0"/>
          </a:xfrm>
          <a:custGeom>
            <a:avLst/>
            <a:gdLst/>
            <a:ahLst/>
            <a:cxnLst/>
            <a:rect l="l" t="t" r="r" b="b"/>
            <a:pathLst>
              <a:path w="12195175">
                <a:moveTo>
                  <a:pt x="0" y="0"/>
                </a:moveTo>
                <a:lnTo>
                  <a:pt x="12195111" y="0"/>
                </a:lnTo>
              </a:path>
            </a:pathLst>
          </a:custGeom>
          <a:ln w="48243">
            <a:solidFill>
              <a:srgbClr val="4F1863"/>
            </a:solidFill>
          </a:ln>
        </p:spPr>
        <p:txBody>
          <a:bodyPr wrap="square" lIns="0" tIns="0" rIns="0" bIns="0" rtlCol="0"/>
          <a:lstStyle/>
          <a:p>
            <a:endParaRPr/>
          </a:p>
        </p:txBody>
      </p:sp>
      <p:sp>
        <p:nvSpPr>
          <p:cNvPr id="5" name="object 5"/>
          <p:cNvSpPr/>
          <p:nvPr/>
        </p:nvSpPr>
        <p:spPr>
          <a:xfrm>
            <a:off x="12170386" y="1076943"/>
            <a:ext cx="0" cy="9210040"/>
          </a:xfrm>
          <a:custGeom>
            <a:avLst/>
            <a:gdLst/>
            <a:ahLst/>
            <a:cxnLst/>
            <a:rect l="l" t="t" r="r" b="b"/>
            <a:pathLst>
              <a:path h="9210040">
                <a:moveTo>
                  <a:pt x="0" y="0"/>
                </a:moveTo>
                <a:lnTo>
                  <a:pt x="0" y="9209455"/>
                </a:lnTo>
              </a:path>
            </a:pathLst>
          </a:custGeom>
          <a:ln w="49448">
            <a:solidFill>
              <a:srgbClr val="4F1863"/>
            </a:solidFill>
          </a:ln>
        </p:spPr>
        <p:txBody>
          <a:bodyPr wrap="square" lIns="0" tIns="0" rIns="0" bIns="0" rtlCol="0"/>
          <a:lstStyle/>
          <a:p>
            <a:endParaRPr/>
          </a:p>
        </p:txBody>
      </p:sp>
      <p:sp>
        <p:nvSpPr>
          <p:cNvPr id="6" name="object 6"/>
          <p:cNvSpPr txBox="1">
            <a:spLocks noGrp="1"/>
          </p:cNvSpPr>
          <p:nvPr>
            <p:ph type="title"/>
          </p:nvPr>
        </p:nvSpPr>
        <p:spPr>
          <a:xfrm>
            <a:off x="990600" y="1485900"/>
            <a:ext cx="9906000" cy="10354117"/>
          </a:xfrm>
          <a:prstGeom prst="rect">
            <a:avLst/>
          </a:prstGeom>
        </p:spPr>
        <p:txBody>
          <a:bodyPr vert="horz" wrap="square" lIns="0" tIns="12700" rIns="0" bIns="0" rtlCol="0">
            <a:spAutoFit/>
          </a:bodyPr>
          <a:lstStyle/>
          <a:p>
            <a:pPr marL="12700">
              <a:lnSpc>
                <a:spcPct val="100000"/>
              </a:lnSpc>
              <a:spcBef>
                <a:spcPts val="100"/>
              </a:spcBef>
            </a:pPr>
            <a:r>
              <a:rPr lang="en-US" sz="4800" dirty="0">
                <a:solidFill>
                  <a:schemeClr val="accent1">
                    <a:lumMod val="50000"/>
                  </a:schemeClr>
                </a:solidFill>
              </a:rPr>
              <a:t>A SIMPLE STRATEGY FOR FINDING NEW CUSTOMERS ON SOCIAL MEDIA</a:t>
            </a:r>
            <a:br>
              <a:rPr lang="en-US" sz="4800" dirty="0">
                <a:solidFill>
                  <a:schemeClr val="accent1">
                    <a:lumMod val="50000"/>
                  </a:schemeClr>
                </a:solidFill>
              </a:rPr>
            </a:br>
            <a:br>
              <a:rPr lang="en-US" sz="4800" dirty="0">
                <a:solidFill>
                  <a:schemeClr val="accent1">
                    <a:lumMod val="50000"/>
                  </a:schemeClr>
                </a:solidFill>
              </a:rPr>
            </a:br>
            <a:r>
              <a:rPr lang="en-US" sz="4800" dirty="0">
                <a:solidFill>
                  <a:schemeClr val="accent1">
                    <a:lumMod val="50000"/>
                  </a:schemeClr>
                </a:solidFill>
              </a:rPr>
              <a:t>Step 1: Identify a target audience</a:t>
            </a:r>
            <a:br>
              <a:rPr lang="en-US" sz="4800" dirty="0">
                <a:solidFill>
                  <a:schemeClr val="accent1">
                    <a:lumMod val="50000"/>
                  </a:schemeClr>
                </a:solidFill>
              </a:rPr>
            </a:br>
            <a:r>
              <a:rPr lang="en-US" sz="4800" dirty="0">
                <a:solidFill>
                  <a:schemeClr val="accent1">
                    <a:lumMod val="50000"/>
                  </a:schemeClr>
                </a:solidFill>
              </a:rPr>
              <a:t>Step 2: Search for relevant #hashtags and keywords</a:t>
            </a:r>
            <a:br>
              <a:rPr lang="en-US" sz="4800" dirty="0">
                <a:solidFill>
                  <a:schemeClr val="accent1">
                    <a:lumMod val="50000"/>
                  </a:schemeClr>
                </a:solidFill>
              </a:rPr>
            </a:br>
            <a:r>
              <a:rPr lang="en-US" sz="4800" dirty="0">
                <a:solidFill>
                  <a:schemeClr val="accent1">
                    <a:lumMod val="50000"/>
                  </a:schemeClr>
                </a:solidFill>
              </a:rPr>
              <a:t>Step 3: Engage with relevant audiences</a:t>
            </a:r>
            <a:br>
              <a:rPr lang="en-US" sz="4800" dirty="0">
                <a:solidFill>
                  <a:schemeClr val="accent1">
                    <a:lumMod val="50000"/>
                  </a:schemeClr>
                </a:solidFill>
              </a:rPr>
            </a:br>
            <a:r>
              <a:rPr lang="en-US" sz="4800" dirty="0">
                <a:solidFill>
                  <a:schemeClr val="accent1">
                    <a:lumMod val="50000"/>
                  </a:schemeClr>
                </a:solidFill>
              </a:rPr>
              <a:t>Step 4: Use the right calls to action</a:t>
            </a:r>
            <a:br>
              <a:rPr lang="en-US" sz="4800" dirty="0">
                <a:solidFill>
                  <a:schemeClr val="accent1">
                    <a:lumMod val="50000"/>
                  </a:schemeClr>
                </a:solidFill>
              </a:rPr>
            </a:br>
            <a:br>
              <a:rPr lang="en-US" sz="4800" dirty="0">
                <a:solidFill>
                  <a:schemeClr val="accent1">
                    <a:lumMod val="50000"/>
                  </a:schemeClr>
                </a:solidFill>
              </a:rPr>
            </a:br>
            <a:br>
              <a:rPr lang="en-US" sz="4800" dirty="0">
                <a:solidFill>
                  <a:schemeClr val="accent1">
                    <a:lumMod val="50000"/>
                  </a:schemeClr>
                </a:solidFill>
              </a:rPr>
            </a:br>
            <a:endParaRPr sz="4800" dirty="0">
              <a:solidFill>
                <a:schemeClr val="accent1">
                  <a:lumMod val="50000"/>
                </a:schemeClr>
              </a:solidFill>
            </a:endParaRPr>
          </a:p>
        </p:txBody>
      </p:sp>
    </p:spTree>
    <p:extLst>
      <p:ext uri="{BB962C8B-B14F-4D97-AF65-F5344CB8AC3E}">
        <p14:creationId xmlns:p14="http://schemas.microsoft.com/office/powerpoint/2010/main" val="2929203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prstGeom prst="rect">
            <a:avLst/>
          </a:prstGeom>
          <a:blipFill>
            <a:blip r:embed="rId3" cstate="print"/>
            <a:stretch>
              <a:fillRect/>
            </a:stretch>
          </a:blipFill>
        </p:spPr>
        <p:txBody>
          <a:bodyPr wrap="square" lIns="0" tIns="0" rIns="0" bIns="0" rtlCol="0"/>
          <a:lstStyle/>
          <a:p>
            <a:endParaRPr/>
          </a:p>
        </p:txBody>
      </p:sp>
      <p:sp>
        <p:nvSpPr>
          <p:cNvPr id="3" name="object 3"/>
          <p:cNvSpPr/>
          <p:nvPr/>
        </p:nvSpPr>
        <p:spPr>
          <a:xfrm>
            <a:off x="0" y="0"/>
            <a:ext cx="13144500" cy="10287000"/>
          </a:xfrm>
          <a:custGeom>
            <a:avLst/>
            <a:gdLst/>
            <a:ahLst/>
            <a:cxnLst/>
            <a:rect l="l" t="t" r="r" b="b"/>
            <a:pathLst>
              <a:path w="13144500" h="10287000">
                <a:moveTo>
                  <a:pt x="0" y="0"/>
                </a:moveTo>
                <a:lnTo>
                  <a:pt x="13144500" y="0"/>
                </a:lnTo>
                <a:lnTo>
                  <a:pt x="13144500" y="10287000"/>
                </a:lnTo>
                <a:lnTo>
                  <a:pt x="0" y="10287000"/>
                </a:lnTo>
                <a:lnTo>
                  <a:pt x="0" y="0"/>
                </a:lnTo>
                <a:close/>
              </a:path>
            </a:pathLst>
          </a:custGeom>
          <a:solidFill>
            <a:schemeClr val="bg1">
              <a:lumMod val="65000"/>
            </a:schemeClr>
          </a:solidFill>
        </p:spPr>
        <p:txBody>
          <a:bodyPr wrap="square" lIns="0" tIns="0" rIns="0" bIns="0" rtlCol="0"/>
          <a:lstStyle/>
          <a:p>
            <a:pPr marL="342900" indent="-342900">
              <a:buFont typeface="+mj-lt"/>
              <a:buAutoNum type="arabicPeriod"/>
            </a:pPr>
            <a:endParaRPr dirty="0"/>
          </a:p>
        </p:txBody>
      </p:sp>
      <p:sp>
        <p:nvSpPr>
          <p:cNvPr id="4" name="object 4"/>
          <p:cNvSpPr/>
          <p:nvPr/>
        </p:nvSpPr>
        <p:spPr>
          <a:xfrm>
            <a:off x="0" y="1052821"/>
            <a:ext cx="12195175" cy="0"/>
          </a:xfrm>
          <a:custGeom>
            <a:avLst/>
            <a:gdLst/>
            <a:ahLst/>
            <a:cxnLst/>
            <a:rect l="l" t="t" r="r" b="b"/>
            <a:pathLst>
              <a:path w="12195175">
                <a:moveTo>
                  <a:pt x="0" y="0"/>
                </a:moveTo>
                <a:lnTo>
                  <a:pt x="12195111" y="0"/>
                </a:lnTo>
              </a:path>
            </a:pathLst>
          </a:custGeom>
          <a:ln w="48243">
            <a:solidFill>
              <a:srgbClr val="4F1863"/>
            </a:solidFill>
          </a:ln>
        </p:spPr>
        <p:txBody>
          <a:bodyPr wrap="square" lIns="0" tIns="0" rIns="0" bIns="0" rtlCol="0"/>
          <a:lstStyle/>
          <a:p>
            <a:endParaRPr/>
          </a:p>
        </p:txBody>
      </p:sp>
      <p:sp>
        <p:nvSpPr>
          <p:cNvPr id="5" name="object 5"/>
          <p:cNvSpPr/>
          <p:nvPr/>
        </p:nvSpPr>
        <p:spPr>
          <a:xfrm>
            <a:off x="12170386" y="1076943"/>
            <a:ext cx="0" cy="9210040"/>
          </a:xfrm>
          <a:custGeom>
            <a:avLst/>
            <a:gdLst/>
            <a:ahLst/>
            <a:cxnLst/>
            <a:rect l="l" t="t" r="r" b="b"/>
            <a:pathLst>
              <a:path h="9210040">
                <a:moveTo>
                  <a:pt x="0" y="0"/>
                </a:moveTo>
                <a:lnTo>
                  <a:pt x="0" y="9209455"/>
                </a:lnTo>
              </a:path>
            </a:pathLst>
          </a:custGeom>
          <a:ln w="49448">
            <a:solidFill>
              <a:srgbClr val="4F1863"/>
            </a:solidFill>
          </a:ln>
        </p:spPr>
        <p:txBody>
          <a:bodyPr wrap="square" lIns="0" tIns="0" rIns="0" bIns="0" rtlCol="0"/>
          <a:lstStyle/>
          <a:p>
            <a:endParaRPr/>
          </a:p>
        </p:txBody>
      </p:sp>
      <p:sp>
        <p:nvSpPr>
          <p:cNvPr id="6" name="object 6"/>
          <p:cNvSpPr txBox="1">
            <a:spLocks noGrp="1"/>
          </p:cNvSpPr>
          <p:nvPr>
            <p:ph type="title"/>
          </p:nvPr>
        </p:nvSpPr>
        <p:spPr>
          <a:xfrm>
            <a:off x="1144587" y="876301"/>
            <a:ext cx="9294813" cy="8569012"/>
          </a:xfrm>
          <a:prstGeom prst="rect">
            <a:avLst/>
          </a:prstGeom>
        </p:spPr>
        <p:txBody>
          <a:bodyPr vert="horz" wrap="square" lIns="0" tIns="12700" rIns="0" bIns="0" rtlCol="0">
            <a:spAutoFit/>
          </a:bodyPr>
          <a:lstStyle/>
          <a:p>
            <a:pPr marL="12700" algn="l">
              <a:lnSpc>
                <a:spcPct val="100000"/>
              </a:lnSpc>
              <a:spcBef>
                <a:spcPts val="100"/>
              </a:spcBef>
            </a:pPr>
            <a:br>
              <a:rPr lang="en-US" sz="2000" dirty="0">
                <a:solidFill>
                  <a:schemeClr val="accent1">
                    <a:lumMod val="50000"/>
                  </a:schemeClr>
                </a:solidFill>
              </a:rPr>
            </a:br>
            <a:br>
              <a:rPr lang="en-US" sz="4800" dirty="0">
                <a:solidFill>
                  <a:schemeClr val="accent1">
                    <a:lumMod val="50000"/>
                  </a:schemeClr>
                </a:solidFill>
              </a:rPr>
            </a:br>
            <a:r>
              <a:rPr lang="en-US" sz="4800" dirty="0">
                <a:solidFill>
                  <a:schemeClr val="accent1">
                    <a:lumMod val="50000"/>
                  </a:schemeClr>
                </a:solidFill>
              </a:rPr>
              <a:t>Consumer behavioral analysis</a:t>
            </a:r>
            <a:br>
              <a:rPr lang="en-US" sz="2000" dirty="0">
                <a:solidFill>
                  <a:schemeClr val="accent1">
                    <a:lumMod val="50000"/>
                  </a:schemeClr>
                </a:solidFill>
              </a:rPr>
            </a:br>
            <a:br>
              <a:rPr lang="en-US" sz="2000" dirty="0">
                <a:solidFill>
                  <a:schemeClr val="accent1">
                    <a:lumMod val="50000"/>
                  </a:schemeClr>
                </a:solidFill>
              </a:rPr>
            </a:br>
            <a:r>
              <a:rPr lang="en-US" sz="2800" dirty="0">
                <a:solidFill>
                  <a:schemeClr val="accent1">
                    <a:lumMod val="50000"/>
                  </a:schemeClr>
                </a:solidFill>
              </a:rPr>
              <a:t>Who influences a consumer's decision to purchase the products? </a:t>
            </a:r>
            <a:br>
              <a:rPr lang="en-US" sz="2800" dirty="0">
                <a:solidFill>
                  <a:schemeClr val="accent1">
                    <a:lumMod val="50000"/>
                  </a:schemeClr>
                </a:solidFill>
              </a:rPr>
            </a:br>
            <a:br>
              <a:rPr lang="en-US" sz="2800" dirty="0">
                <a:solidFill>
                  <a:schemeClr val="accent1">
                    <a:lumMod val="50000"/>
                  </a:schemeClr>
                </a:solidFill>
              </a:rPr>
            </a:br>
            <a:r>
              <a:rPr lang="en-US" sz="2800" dirty="0">
                <a:solidFill>
                  <a:schemeClr val="accent1">
                    <a:lumMod val="50000"/>
                  </a:schemeClr>
                </a:solidFill>
              </a:rPr>
              <a:t>Why is the consumer buying this particular product or service?</a:t>
            </a:r>
            <a:br>
              <a:rPr lang="en-US" sz="2800" dirty="0">
                <a:solidFill>
                  <a:schemeClr val="accent1">
                    <a:lumMod val="50000"/>
                  </a:schemeClr>
                </a:solidFill>
              </a:rPr>
            </a:br>
            <a:br>
              <a:rPr lang="en-US" sz="2800" dirty="0">
                <a:solidFill>
                  <a:schemeClr val="accent1">
                    <a:lumMod val="50000"/>
                  </a:schemeClr>
                </a:solidFill>
              </a:rPr>
            </a:br>
            <a:r>
              <a:rPr lang="en-US" sz="2800" dirty="0">
                <a:solidFill>
                  <a:schemeClr val="accent1">
                    <a:lumMod val="50000"/>
                  </a:schemeClr>
                </a:solidFill>
              </a:rPr>
              <a:t>Does a consumer prefer one brand over another, and if so, why?</a:t>
            </a:r>
            <a:br>
              <a:rPr lang="en-US" sz="2800" dirty="0">
                <a:solidFill>
                  <a:schemeClr val="accent1">
                    <a:lumMod val="50000"/>
                  </a:schemeClr>
                </a:solidFill>
              </a:rPr>
            </a:br>
            <a:br>
              <a:rPr lang="en-US" sz="2800" dirty="0">
                <a:solidFill>
                  <a:schemeClr val="accent1">
                    <a:lumMod val="50000"/>
                  </a:schemeClr>
                </a:solidFill>
              </a:rPr>
            </a:br>
            <a:r>
              <a:rPr lang="en-US" sz="2800" dirty="0">
                <a:solidFill>
                  <a:schemeClr val="accent1">
                    <a:lumMod val="50000"/>
                  </a:schemeClr>
                </a:solidFill>
              </a:rPr>
              <a:t>Consumer behavior analysis plays an important role for marketers and how they communicate products and services to its consumers. You'll get the necessary information you need to understand the motivations behind certain behavioral patterns</a:t>
            </a:r>
            <a:br>
              <a:rPr lang="en-US" sz="2800" dirty="0">
                <a:solidFill>
                  <a:schemeClr val="accent1">
                    <a:lumMod val="50000"/>
                  </a:schemeClr>
                </a:solidFill>
              </a:rPr>
            </a:br>
            <a:endParaRPr sz="2800" dirty="0">
              <a:solidFill>
                <a:schemeClr val="accent1">
                  <a:lumMod val="50000"/>
                </a:schemeClr>
              </a:solidFill>
            </a:endParaRPr>
          </a:p>
        </p:txBody>
      </p:sp>
    </p:spTree>
    <p:extLst>
      <p:ext uri="{BB962C8B-B14F-4D97-AF65-F5344CB8AC3E}">
        <p14:creationId xmlns:p14="http://schemas.microsoft.com/office/powerpoint/2010/main" val="11341817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prstGeom prst="rect">
            <a:avLst/>
          </a:prstGeom>
          <a:blipFill>
            <a:blip r:embed="rId3" cstate="print"/>
            <a:stretch>
              <a:fillRect/>
            </a:stretch>
          </a:blipFill>
        </p:spPr>
        <p:txBody>
          <a:bodyPr wrap="square" lIns="0" tIns="0" rIns="0" bIns="0" rtlCol="0"/>
          <a:lstStyle/>
          <a:p>
            <a:pPr algn="r"/>
            <a:endParaRPr dirty="0"/>
          </a:p>
        </p:txBody>
      </p:sp>
      <p:sp>
        <p:nvSpPr>
          <p:cNvPr id="4" name="object 4"/>
          <p:cNvSpPr txBox="1">
            <a:spLocks noGrp="1"/>
          </p:cNvSpPr>
          <p:nvPr>
            <p:ph type="body" idx="1"/>
          </p:nvPr>
        </p:nvSpPr>
        <p:spPr>
          <a:xfrm>
            <a:off x="381000" y="2725969"/>
            <a:ext cx="17144999" cy="2398092"/>
          </a:xfrm>
          <a:prstGeom prst="rect">
            <a:avLst/>
          </a:prstGeom>
        </p:spPr>
        <p:txBody>
          <a:bodyPr vert="horz" wrap="square" lIns="0" tIns="12700" rIns="0" bIns="0" rtlCol="0">
            <a:spAutoFit/>
          </a:bodyPr>
          <a:lstStyle/>
          <a:p>
            <a:pPr marL="12700" algn="ctr">
              <a:lnSpc>
                <a:spcPct val="100000"/>
              </a:lnSpc>
              <a:spcBef>
                <a:spcPts val="100"/>
              </a:spcBef>
            </a:pPr>
            <a:r>
              <a:rPr lang="en-US" spc="-75" dirty="0"/>
              <a:t>THANK YOU!</a:t>
            </a:r>
            <a:endParaRPr spc="170" dirty="0">
              <a:hlinkClick r:id="rId4"/>
            </a:endParaRPr>
          </a:p>
        </p:txBody>
      </p:sp>
    </p:spTree>
    <p:extLst>
      <p:ext uri="{BB962C8B-B14F-4D97-AF65-F5344CB8AC3E}">
        <p14:creationId xmlns:p14="http://schemas.microsoft.com/office/powerpoint/2010/main" val="29069290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B271FE57-6236-4979-A05E-86438D6E5689"/>
  <p:tag name="ISPRING_SCORM_RATE_SLIDES" val="1"/>
  <p:tag name="ISPRING_SCORM_PASSING_SCORE" val="100.0000000000"/>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Content List"/>
  <p:tag name="ISPRING_PLAYERS_CUSTOMIZATION" val="UEsDBBQAAgAIAG8CZ0Z7BdOSwAEAANoDAAAPAAAAbm9uZS9wbGF5ZXIueG1spZJPb9QwEMXPW6nfIfK99m4Rolo59ICUE0WVFhC3lTeZJqaOHTwTsvvtmfzZpFuQQOKQaPIy72fPs/X9sXbJT4hog0/FRq5FAj4PhfVlKr58zm7uxP376yvdOHOCmNgiFT54EEkBmEfbEPseDVWpeCFIhoqEXx63R7SpqIiarVJd18nujQyxVLfr9UZ9e/i4yyuozY31SMbnzF32ciuSJtoQLZ1S8W4trq9WA/ICZ5F7fInBtf3KKPNQqyYCgieIatz2bN3S38381MErOjWAgkdfDbMfTP78EIrWAfbaSo9tOyDqCYO20rS1mzufYMxTMTbsa0A0JaB0vhRq9Ko/mPWTM1hNHLzA9tymPTiLFYsjfejeL+r+bBmyVxNHXYJ0PUwwnGLWOpeBoTZCIZIIP1rLVdZjv85HsN6IcTnP3Xt8tl5il7PGVWZyCvH0gR18JFOUco5ejtHLwdTbh+ITF49TnLsFMgezhKArqt3bf86j7/6fOAp4Mq0jcV7B+gKOmeW/BDWPQsAz9pqkxsl+tTOVd9ce6hdX40Iadzdl8R1FQiaWwNewMGTUos8w9Zqm1fg5JTTHotXv91JPRC5/AVBLAQIAABQAAgAIAG8CZ0Z7BdOSwAEAANoDAAAPAAAAAAAAAAEAAAAAAAAAAABub25lL3BsYXllci54bWxQSwUGAAAAAAEAAQA9AAAA7QEAAAAA"/>
  <p:tag name="ISPRING_PRESENTATION_TITLE" val="9292260"/>
  <p:tag name="ISPRING_RESOURCE_PATHS_HASH_PRESENTER" val="8581357f3de3eed11ddbe04a7fc9e22c856184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94</TotalTime>
  <Words>357</Words>
  <Application>Microsoft Office PowerPoint</Application>
  <PresentationFormat>Custom</PresentationFormat>
  <Paragraphs>18</Paragraphs>
  <Slides>6</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PowerPoint Presentation</vt:lpstr>
      <vt:lpstr>  Business strategy is vital for any company seeking to grow its business in a strategic manner, but what exactly is a business strategy?   Put simply, Business strategy is a clear set of plans, actions and goals that outlines how a business will compete in a particular market, or markets, with a product or number of products or services.  But while simple to understand in theory, developing a good business strategy - and then actually implementing it - is no easy task.</vt:lpstr>
      <vt:lpstr>SO, HOW DO YOU PLAN A BUSINESS STRATEGY...?</vt:lpstr>
      <vt:lpstr>A SIMPLE STRATEGY FOR FINDING NEW CUSTOMERS ON SOCIAL MEDIA  Step 1: Identify a target audience Step 2: Search for relevant #hashtags and keywords Step 3: Engage with relevant audiences Step 4: Use the right calls to action   </vt:lpstr>
      <vt:lpstr>  Consumer behavioral analysis  Who influences a consumer's decision to purchase the products?   Why is the consumer buying this particular product or service?  Does a consumer prefer one brand over another, and if so, why?  Consumer behavior analysis plays an important role for marketers and how they communicate products and services to its consumers. You'll get the necessary information you need to understand the motivations behind certain behavioral patterns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9292260</dc:title>
  <dc:creator>Shivam Goyal</dc:creator>
  <cp:keywords>DADeD8YuyCE,BACt8dBSMFc</cp:keywords>
  <cp:lastModifiedBy>IAU</cp:lastModifiedBy>
  <cp:revision>16</cp:revision>
  <dcterms:created xsi:type="dcterms:W3CDTF">2019-06-28T17:27:26Z</dcterms:created>
  <dcterms:modified xsi:type="dcterms:W3CDTF">2022-02-21T06:50:46Z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2019-06-27T00:00:00Z</vt:filetime>
  </property>
  <property fmtid="{D5CDD505-2E9C-101B-9397-08002B2CF9AE}" pid="3" name="Creator">
    <vt:lpwstr>Canva</vt:lpwstr>
  </property>
  <property fmtid="{D5CDD505-2E9C-101B-9397-08002B2CF9AE}" pid="4" name="LastSaved">
    <vt:filetime>2019-06-28T00:00:00Z</vt:filetime>
  </property>
</Properties>
</file>